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7" r:id="rId2"/>
    <p:sldId id="258" r:id="rId3"/>
    <p:sldId id="259" r:id="rId4"/>
    <p:sldId id="315" r:id="rId5"/>
    <p:sldId id="314" r:id="rId6"/>
    <p:sldId id="288" r:id="rId7"/>
    <p:sldId id="260" r:id="rId8"/>
    <p:sldId id="261" r:id="rId9"/>
    <p:sldId id="262" r:id="rId10"/>
    <p:sldId id="263" r:id="rId11"/>
    <p:sldId id="289" r:id="rId12"/>
    <p:sldId id="290" r:id="rId13"/>
    <p:sldId id="264" r:id="rId14"/>
    <p:sldId id="265" r:id="rId15"/>
    <p:sldId id="316" r:id="rId16"/>
    <p:sldId id="266" r:id="rId17"/>
    <p:sldId id="291" r:id="rId18"/>
    <p:sldId id="292" r:id="rId19"/>
    <p:sldId id="267" r:id="rId20"/>
    <p:sldId id="268" r:id="rId21"/>
    <p:sldId id="293" r:id="rId22"/>
    <p:sldId id="294" r:id="rId23"/>
    <p:sldId id="295" r:id="rId24"/>
    <p:sldId id="298" r:id="rId25"/>
    <p:sldId id="299" r:id="rId26"/>
    <p:sldId id="301" r:id="rId27"/>
    <p:sldId id="305" r:id="rId28"/>
    <p:sldId id="270" r:id="rId29"/>
    <p:sldId id="306" r:id="rId30"/>
    <p:sldId id="307" r:id="rId31"/>
    <p:sldId id="308" r:id="rId32"/>
    <p:sldId id="272" r:id="rId33"/>
    <p:sldId id="273" r:id="rId34"/>
    <p:sldId id="309" r:id="rId35"/>
    <p:sldId id="310" r:id="rId36"/>
    <p:sldId id="311" r:id="rId37"/>
    <p:sldId id="312" r:id="rId38"/>
    <p:sldId id="274" r:id="rId39"/>
    <p:sldId id="313" r:id="rId40"/>
    <p:sldId id="276" r:id="rId41"/>
    <p:sldId id="277" r:id="rId42"/>
    <p:sldId id="278" r:id="rId43"/>
    <p:sldId id="280" r:id="rId44"/>
    <p:sldId id="279" r:id="rId45"/>
    <p:sldId id="281" r:id="rId46"/>
    <p:sldId id="282" r:id="rId47"/>
    <p:sldId id="283" r:id="rId48"/>
    <p:sldId id="317" r:id="rId49"/>
    <p:sldId id="284" r:id="rId50"/>
    <p:sldId id="285" r:id="rId51"/>
    <p:sldId id="286" r:id="rId52"/>
    <p:sldId id="318" r:id="rId53"/>
    <p:sldId id="319" r:id="rId54"/>
    <p:sldId id="320" r:id="rId55"/>
    <p:sldId id="321" r:id="rId56"/>
    <p:sldId id="322" r:id="rId57"/>
    <p:sldId id="323" r:id="rId58"/>
    <p:sldId id="324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680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C8480-1D1B-1A41-AA0A-CB9AF8FD7BE3}" type="datetimeFigureOut">
              <a:rPr lang="en-US" smtClean="0"/>
              <a:t>14-10-31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293CB-A908-A049-9319-623324F7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760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7336B-CE2C-5942-BB51-C367C15CF853}" type="datetimeFigureOut">
              <a:rPr lang="en-US" smtClean="0"/>
              <a:t>14-10-31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2EF04-77B6-2641-B3DF-F6E0A0E3F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04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NASA’s Dryden</a:t>
            </a:r>
            <a:r>
              <a:rPr lang="en-US" baseline="0" dirty="0" smtClean="0"/>
              <a:t> flight research center, summer 1949, Lilly Ann </a:t>
            </a:r>
            <a:r>
              <a:rPr lang="en-US" baseline="0" dirty="0" err="1" smtClean="0"/>
              <a:t>Bajus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2EF04-77B6-2641-B3DF-F6E0A0E3F8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1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2EF04-77B6-2641-B3DF-F6E0A0E3F8A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7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0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7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1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7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4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488668"/>
            <a:ext cx="87346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Edward</a:t>
            </a:r>
            <a:r>
              <a:rPr lang="en-US" sz="17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 Newell, Derek </a:t>
            </a:r>
            <a:r>
              <a:rPr lang="en-US" sz="170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Ruths</a:t>
            </a:r>
            <a:r>
              <a:rPr lang="en-US" sz="17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	 	    Network Dynamics Group; McGill University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8" name="Picture 7" descr="martlet.jpg"/>
          <p:cNvPicPr>
            <a:picLocks noChangeAspect="1"/>
          </p:cNvPicPr>
          <p:nvPr userDrawn="1"/>
        </p:nvPicPr>
        <p:blipFill>
          <a:blip r:embed="rId1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09" y="6373883"/>
            <a:ext cx="668126" cy="58275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112840" y="6429554"/>
            <a:ext cx="1031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>
                    <a:tint val="75000"/>
                  </a:schemeClr>
                </a:solidFill>
                <a:latin typeface="CMU Serif Bold Extended Roman"/>
                <a:cs typeface="CMU Serif Bold Extended Roman"/>
              </a:defRPr>
            </a:lvl1pPr>
          </a:lstStyle>
          <a:p>
            <a:fld id="{6354E11C-AD49-8B49-8400-65F622B737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4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3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Relationship Id="rId3" Type="http://schemas.openxmlformats.org/officeDocument/2006/relationships/image" Target="../media/image1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Relationship Id="rId3" Type="http://schemas.openxmlformats.org/officeDocument/2006/relationships/image" Target="../media/image1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2909" y="1656540"/>
            <a:ext cx="6282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o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ne 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microtask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 </a:t>
            </a:r>
          </a:p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primes another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CMU Serif Bold Extended Roman"/>
              <a:cs typeface="CMU Serif Bold Extended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1256" y="3946396"/>
            <a:ext cx="38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Edward Newell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Derek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Ruths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5" name="Picture 4" descr="martlet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34" y="4592727"/>
            <a:ext cx="609600" cy="444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9519" y="44989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Network Dynamics Group</a:t>
            </a:r>
          </a:p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McGill University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70095" y="6123721"/>
            <a:ext cx="9314095" cy="734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3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2097" y="1965765"/>
            <a:ext cx="218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Stochastic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1180" y="1965765"/>
            <a:ext cx="247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Systematic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7027" y="916101"/>
            <a:ext cx="259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Variance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631705" y="1562432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85605" y="1589886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9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2097" y="1965765"/>
            <a:ext cx="218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Stochastic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1180" y="1965765"/>
            <a:ext cx="247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Systematic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7027" y="916101"/>
            <a:ext cx="259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Variance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843" y="3206826"/>
            <a:ext cx="169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Selection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51095" y="3206826"/>
            <a:ext cx="168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2631705" y="1562432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85605" y="1589886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60378" y="2581463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981120" y="2581463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fmr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6098238" y="3036770"/>
            <a:ext cx="1061790" cy="836617"/>
          </a:xfrm>
          <a:prstGeom prst="rect">
            <a:avLst/>
          </a:prstGeom>
        </p:spPr>
      </p:pic>
      <p:pic>
        <p:nvPicPr>
          <p:cNvPr id="29" name="Picture 28" descr="diverse_peop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16" y="2961461"/>
            <a:ext cx="1000718" cy="9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2097" y="1965765"/>
            <a:ext cx="218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Stochastic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21180" y="1965765"/>
            <a:ext cx="247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Systematic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7027" y="916101"/>
            <a:ext cx="259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Variance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7843" y="3206826"/>
            <a:ext cx="169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Selection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1095" y="3206826"/>
            <a:ext cx="168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631705" y="1562432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85605" y="1589886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60378" y="2581463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981120" y="2581463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10622" y="4208854"/>
            <a:ext cx="1681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framing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91816" y="4213828"/>
            <a:ext cx="168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effects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823126" y="3668491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043868" y="3668491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46705" y="4261405"/>
            <a:ext cx="1692096" cy="733203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fmr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6098238" y="3036770"/>
            <a:ext cx="1061790" cy="836617"/>
          </a:xfrm>
          <a:prstGeom prst="rect">
            <a:avLst/>
          </a:prstGeom>
        </p:spPr>
      </p:pic>
      <p:pic>
        <p:nvPicPr>
          <p:cNvPr id="19" name="Picture 18" descr="diverse_peop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16" y="2961461"/>
            <a:ext cx="1000718" cy="9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857830" y="2561022"/>
            <a:ext cx="1056460" cy="10564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fmr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1925144" y="2579351"/>
            <a:ext cx="1288322" cy="10151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3939" y="2752138"/>
            <a:ext cx="4632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MU Serif Roman"/>
                <a:cs typeface="CMU Serif Roman"/>
              </a:rPr>
              <a:t>?</a:t>
            </a:r>
            <a:endParaRPr lang="en-US" sz="4000" b="1" dirty="0">
              <a:solidFill>
                <a:schemeClr val="bg1"/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2287" y="2753158"/>
            <a:ext cx="40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?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6" name="Picture 5" descr="fmri.jpg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5740256" y="2579353"/>
            <a:ext cx="1288322" cy="101510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996020" y="3008250"/>
            <a:ext cx="929850" cy="215465"/>
            <a:chOff x="4848600" y="3030930"/>
            <a:chExt cx="929850" cy="215465"/>
          </a:xfrm>
        </p:grpSpPr>
        <p:sp>
          <p:nvSpPr>
            <p:cNvPr id="8" name="Oval 7"/>
            <p:cNvSpPr/>
            <p:nvPr/>
          </p:nvSpPr>
          <p:spPr>
            <a:xfrm>
              <a:off x="4848600" y="3030930"/>
              <a:ext cx="215465" cy="215465"/>
            </a:xfrm>
            <a:prstGeom prst="ellips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064065" y="3132992"/>
              <a:ext cx="71438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10800000">
            <a:off x="6768395" y="3257736"/>
            <a:ext cx="929850" cy="215465"/>
            <a:chOff x="6105710" y="1343123"/>
            <a:chExt cx="929850" cy="215465"/>
          </a:xfrm>
        </p:grpSpPr>
        <p:sp>
          <p:nvSpPr>
            <p:cNvPr id="12" name="Oval 11"/>
            <p:cNvSpPr/>
            <p:nvPr/>
          </p:nvSpPr>
          <p:spPr>
            <a:xfrm>
              <a:off x="6105710" y="1343123"/>
              <a:ext cx="215465" cy="215465"/>
            </a:xfrm>
            <a:prstGeom prst="ellips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321175" y="1445185"/>
              <a:ext cx="71438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10800000">
            <a:off x="6768395" y="2719138"/>
            <a:ext cx="929850" cy="215465"/>
            <a:chOff x="6105710" y="1343123"/>
            <a:chExt cx="929850" cy="215465"/>
          </a:xfrm>
        </p:grpSpPr>
        <p:sp>
          <p:nvSpPr>
            <p:cNvPr id="16" name="Oval 15"/>
            <p:cNvSpPr/>
            <p:nvPr/>
          </p:nvSpPr>
          <p:spPr>
            <a:xfrm>
              <a:off x="6105710" y="1343123"/>
              <a:ext cx="215465" cy="215465"/>
            </a:xfrm>
            <a:prstGeom prst="ellips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321175" y="1445185"/>
              <a:ext cx="71438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68395" y="3294316"/>
            <a:ext cx="40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7349" y="825317"/>
            <a:ext cx="23391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1734" y="3920475"/>
            <a:ext cx="2847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Psychological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2100" y="3918293"/>
            <a:ext cx="319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Computational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270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77209" y="806546"/>
            <a:ext cx="5284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 can be strong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90618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77209" y="806546"/>
            <a:ext cx="5284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 can be strong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9944" y="2370116"/>
            <a:ext cx="741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“Crime is a </a:t>
            </a:r>
            <a:r>
              <a:rPr lang="en-US" sz="2800" b="1" i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beast</a:t>
            </a:r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 ravaging the city of Addison...”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9944" y="3039268"/>
            <a:ext cx="741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“Crime is a </a:t>
            </a:r>
            <a:r>
              <a:rPr lang="en-US" sz="2800" b="1" i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virus</a:t>
            </a:r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 ravaging the city of Addison...”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7209" y="4234981"/>
            <a:ext cx="4723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1. Rank the following solutions: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9893" y="4687222"/>
            <a:ext cx="4723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…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1896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77209" y="1010666"/>
            <a:ext cx="5284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 can be strong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4" name="Picture 3" descr="enfo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71" y="1830158"/>
            <a:ext cx="3129739" cy="43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8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16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09228" y="825317"/>
            <a:ext cx="71666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Can 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early tasks prime later ones?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605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94407" y="326426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72729" y="326426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4693" y="326426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1675" y="326426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7313" y="326426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45635" y="326426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7599" y="326426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4581" y="326426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56542" y="326426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34864" y="326426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94407" y="447938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2729" y="447938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4693" y="447938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1675" y="447938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7313" y="447938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45635" y="447938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17599" y="447938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84581" y="447938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56542" y="447938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34864" y="447938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62022" y="5031716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5465" y="2701631"/>
            <a:ext cx="9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228" y="825317"/>
            <a:ext cx="71666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Can 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early tasks prime later ones?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17755" y="3867657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mixed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30047" y="2063203"/>
            <a:ext cx="5049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 series of image labeling tasks</a:t>
            </a:r>
            <a:endParaRPr lang="en-US" sz="2400" b="1" i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3430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6069" y="6492875"/>
            <a:ext cx="62793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9228" y="825317"/>
            <a:ext cx="71666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Can 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early tasks prime later ones?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94" y="1479998"/>
            <a:ext cx="4660022" cy="47432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93017" y="1805887"/>
            <a:ext cx="454433" cy="39613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8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human_computer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6" b="-6997"/>
          <a:stretch/>
        </p:blipFill>
        <p:spPr>
          <a:xfrm>
            <a:off x="-90717" y="-228467"/>
            <a:ext cx="9234717" cy="71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48031" y="6492875"/>
            <a:ext cx="69597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6222" y="1632996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R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Right Brace 5"/>
          <p:cNvSpPr/>
          <p:nvPr/>
        </p:nvSpPr>
        <p:spPr>
          <a:xfrm rot="16200000">
            <a:off x="4629383" y="1585548"/>
            <a:ext cx="453585" cy="164999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30409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79631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56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4729" y="6492875"/>
            <a:ext cx="63927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6222" y="1632996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R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4629383" y="1585548"/>
            <a:ext cx="453585" cy="164999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7987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164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0409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79631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79631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30409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99503" y="3072649"/>
            <a:ext cx="64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+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6414" y="3050820"/>
            <a:ext cx="62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−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0419" y="3037276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2015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6222" y="1632996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R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4629383" y="1585548"/>
            <a:ext cx="453585" cy="164999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7987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164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0409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79631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79631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30409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99503" y="3072649"/>
            <a:ext cx="64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+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4537" y="4022810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37987" y="4045490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16414" y="3050820"/>
            <a:ext cx="62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−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74784" y="4016385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8234" y="4039065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680401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31179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58559" y="4079510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task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0419" y="3037276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6099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93388" y="6492875"/>
            <a:ext cx="65061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6222" y="1632996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R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4629383" y="1585548"/>
            <a:ext cx="453585" cy="164999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7987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164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0409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79631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79631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30409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99503" y="3072649"/>
            <a:ext cx="64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+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4537" y="4022810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37987" y="4045490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16414" y="3050820"/>
            <a:ext cx="62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−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74784" y="4016385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8234" y="4039065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680401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31179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37987" y="5187463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74784" y="5153509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8559" y="4079510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task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18359" y="5195896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output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0419" y="3037276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484493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5353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845" y="1760194"/>
            <a:ext cx="18451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,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)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714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353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845" y="1760194"/>
            <a:ext cx="18451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,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)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03950" y="1850891"/>
            <a:ext cx="464925" cy="4649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52424" y="2165984"/>
            <a:ext cx="374220" cy="144966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51094" y="2033144"/>
            <a:ext cx="435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MU Serif Roman"/>
                <a:cs typeface="CMU Serif Roman"/>
              </a:rPr>
              <a:t>?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60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353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845" y="1760194"/>
            <a:ext cx="18451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,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)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03950" y="1850891"/>
            <a:ext cx="464925" cy="4649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52424" y="2165984"/>
            <a:ext cx="374220" cy="144966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51094" y="2033144"/>
            <a:ext cx="435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MU Serif Roman"/>
                <a:cs typeface="CMU Serif Roman"/>
              </a:rPr>
              <a:t>?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68924" y="2679475"/>
            <a:ext cx="316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χ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 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(chi squared)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0356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353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845" y="1760194"/>
            <a:ext cx="18451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,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)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03950" y="1850891"/>
            <a:ext cx="464925" cy="4649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02960" y="3334017"/>
            <a:ext cx="353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Kulback-Liebler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1619" y="3974050"/>
            <a:ext cx="288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Shannon-Jenson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9126" y="4641803"/>
            <a:ext cx="2441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L</a:t>
            </a:r>
            <a:r>
              <a:rPr lang="en-US" sz="24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-distance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3050359" y="4641803"/>
            <a:ext cx="2301947" cy="57469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52424" y="2165984"/>
            <a:ext cx="374220" cy="144966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51094" y="2033144"/>
            <a:ext cx="435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MU Serif Roman"/>
                <a:cs typeface="CMU Serif Roman"/>
              </a:rPr>
              <a:t>?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68924" y="2679475"/>
            <a:ext cx="316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χ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 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(chi squared)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1704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512" y="428018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24510" y="366289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7732" y="139878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78100" y="257424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4231" r="40769"/>
          <a:stretch/>
        </p:blipFill>
        <p:spPr>
          <a:xfrm>
            <a:off x="4331741" y="3075198"/>
            <a:ext cx="884492" cy="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512" y="428018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24510" y="366289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7732" y="139878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78100" y="257424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5385" r="36731"/>
          <a:stretch/>
        </p:blipFill>
        <p:spPr>
          <a:xfrm>
            <a:off x="3810119" y="3075198"/>
            <a:ext cx="1644248" cy="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0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 descr="human_computers_cut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11" b="100000" l="1496" r="98291">
                        <a14:foregroundMark x1="53419" y1="82917" x2="53419" y2="82917"/>
                        <a14:foregroundMark x1="48718" y1="77543" x2="48718" y2="77543"/>
                        <a14:foregroundMark x1="60470" y1="90211" x2="60470" y2="90211"/>
                        <a14:foregroundMark x1="39957" y1="82150" x2="39957" y2="82150"/>
                        <a14:foregroundMark x1="41667" y1="82534" x2="41667" y2="82534"/>
                        <a14:backgroundMark x1="87393" y1="90019" x2="87393" y2="90019"/>
                        <a14:backgroundMark x1="94658" y1="93666" x2="94658" y2="936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76" y="1604201"/>
            <a:ext cx="4391364" cy="48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9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512" y="428018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24510" y="366289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23403" y="3662895"/>
            <a:ext cx="340188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7732" y="139878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78100" y="257424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59290" y="2574245"/>
            <a:ext cx="294829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5385" r="2500"/>
          <a:stretch/>
        </p:blipFill>
        <p:spPr>
          <a:xfrm>
            <a:off x="3810118" y="3075198"/>
            <a:ext cx="3662703" cy="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512" y="428018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24510" y="366289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23403" y="3662895"/>
            <a:ext cx="340188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7732" y="139878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78100" y="257424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59290" y="2574245"/>
            <a:ext cx="294829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6" y="3075198"/>
            <a:ext cx="5896599" cy="602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831" y="4280181"/>
            <a:ext cx="20411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“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bias 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”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967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8505" y="1505746"/>
            <a:ext cx="7461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should priming be measured?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2341" y="2710309"/>
            <a:ext cx="26421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if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(    ) {</a:t>
            </a:r>
          </a:p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…</a:t>
            </a:r>
          </a:p>
          <a:p>
            <a:r>
              <a:rPr lang="en-US" sz="3200" b="1" dirty="0" smtClean="0">
                <a:solidFill>
                  <a:srgbClr val="31859C"/>
                </a:solidFill>
                <a:latin typeface="Consolas"/>
                <a:cs typeface="Consolas"/>
              </a:rPr>
              <a:t>}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else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3200" b="1" dirty="0" smtClean="0">
                <a:solidFill>
                  <a:srgbClr val="31859C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…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onsolas"/>
              <a:cs typeface="Consolas"/>
            </a:endParaRPr>
          </a:p>
          <a:p>
            <a:r>
              <a:rPr lang="en-US" sz="3200" b="1" dirty="0" smtClean="0">
                <a:solidFill>
                  <a:srgbClr val="31859C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4038" r="40578"/>
          <a:stretch/>
        </p:blipFill>
        <p:spPr>
          <a:xfrm>
            <a:off x="3742076" y="2728667"/>
            <a:ext cx="907171" cy="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44" y="2222685"/>
            <a:ext cx="7235515" cy="7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1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44" y="2222685"/>
            <a:ext cx="7235515" cy="739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26279"/>
          <a:stretch/>
        </p:blipFill>
        <p:spPr>
          <a:xfrm>
            <a:off x="293405" y="3252558"/>
            <a:ext cx="3811532" cy="10340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4303"/>
          <a:stretch/>
        </p:blipFill>
        <p:spPr>
          <a:xfrm>
            <a:off x="4127617" y="3297918"/>
            <a:ext cx="4753514" cy="7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7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44" y="2222685"/>
            <a:ext cx="7235515" cy="739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26279"/>
          <a:stretch/>
        </p:blipFill>
        <p:spPr>
          <a:xfrm>
            <a:off x="293405" y="3252558"/>
            <a:ext cx="3811532" cy="10340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28678" y="4652840"/>
            <a:ext cx="458978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find the most susceptible decision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335451" y="4207223"/>
            <a:ext cx="814850" cy="54882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4303"/>
          <a:stretch/>
        </p:blipFill>
        <p:spPr>
          <a:xfrm>
            <a:off x="4127617" y="3297918"/>
            <a:ext cx="4753514" cy="7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44" y="2222685"/>
            <a:ext cx="7235515" cy="739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26279"/>
          <a:stretch/>
        </p:blipFill>
        <p:spPr>
          <a:xfrm>
            <a:off x="293405" y="3252558"/>
            <a:ext cx="3811532" cy="10340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28678" y="4652840"/>
            <a:ext cx="458978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find the most susceptible decision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335451" y="4207223"/>
            <a:ext cx="814850" cy="54882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5109" y="4978358"/>
            <a:ext cx="2710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“max bias”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4303"/>
          <a:stretch/>
        </p:blipFill>
        <p:spPr>
          <a:xfrm>
            <a:off x="4127617" y="3297918"/>
            <a:ext cx="4753514" cy="7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764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89457" y="2009355"/>
            <a:ext cx="1561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max bias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r="26279"/>
          <a:stretch/>
        </p:blipFill>
        <p:spPr>
          <a:xfrm>
            <a:off x="137821" y="1885347"/>
            <a:ext cx="3227052" cy="8754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4303"/>
          <a:stretch/>
        </p:blipFill>
        <p:spPr>
          <a:xfrm>
            <a:off x="3353221" y="1915650"/>
            <a:ext cx="4024584" cy="6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4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764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2" y="3030176"/>
            <a:ext cx="4363282" cy="12915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89457" y="2009355"/>
            <a:ext cx="1561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max bias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82769" y="3385856"/>
            <a:ext cx="19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L</a:t>
            </a:r>
            <a:r>
              <a:rPr lang="en-US" sz="2400" b="1" baseline="-25000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1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-distance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26279"/>
          <a:stretch/>
        </p:blipFill>
        <p:spPr>
          <a:xfrm>
            <a:off x="137821" y="1885347"/>
            <a:ext cx="3227052" cy="8754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34303"/>
          <a:stretch/>
        </p:blipFill>
        <p:spPr>
          <a:xfrm>
            <a:off x="3353221" y="1915650"/>
            <a:ext cx="4024584" cy="6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1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764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2" y="3030176"/>
            <a:ext cx="4363282" cy="1291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12" y="4640516"/>
            <a:ext cx="4501266" cy="64303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89457" y="2009355"/>
            <a:ext cx="1561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max bias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82769" y="3385856"/>
            <a:ext cx="19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L</a:t>
            </a:r>
            <a:r>
              <a:rPr lang="en-US" sz="2400" b="1" baseline="-25000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1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-distance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7538" y="5479635"/>
            <a:ext cx="4121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accuracy of best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classifier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62595" y="5225300"/>
            <a:ext cx="189929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66591" y="5225299"/>
            <a:ext cx="525463" cy="34382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r="26279"/>
          <a:stretch/>
        </p:blipFill>
        <p:spPr>
          <a:xfrm>
            <a:off x="137821" y="1885347"/>
            <a:ext cx="3227052" cy="8754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34303"/>
          <a:stretch/>
        </p:blipFill>
        <p:spPr>
          <a:xfrm>
            <a:off x="3353221" y="1915650"/>
            <a:ext cx="4024584" cy="6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human_computers_cut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11" b="100000" l="1496" r="98291">
                        <a14:foregroundMark x1="53419" y1="82917" x2="53419" y2="82917"/>
                        <a14:foregroundMark x1="48718" y1="77543" x2="48718" y2="77543"/>
                        <a14:foregroundMark x1="60470" y1="90211" x2="60470" y2="90211"/>
                        <a14:foregroundMark x1="39957" y1="82150" x2="39957" y2="82150"/>
                        <a14:foregroundMark x1="41667" y1="82534" x2="41667" y2="82534"/>
                        <a14:backgroundMark x1="87393" y1="90019" x2="87393" y2="90019"/>
                        <a14:backgroundMark x1="94658" y1="93666" x2="94658" y2="936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76" y="1604201"/>
            <a:ext cx="4391364" cy="4888674"/>
          </a:xfrm>
          <a:prstGeom prst="rect">
            <a:avLst/>
          </a:prstGeom>
        </p:spPr>
      </p:pic>
      <p:pic>
        <p:nvPicPr>
          <p:cNvPr id="8" name="Picture 7" descr="cp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4" y="2203711"/>
            <a:ext cx="4008871" cy="3500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0418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2626"/>
                </a:solidFill>
                <a:latin typeface="CMU Serif Roman"/>
                <a:cs typeface="CMU Serif Roman"/>
              </a:rPr>
              <a:t>CPU</a:t>
            </a:r>
            <a:endParaRPr lang="en-US" sz="2400" b="1" dirty="0">
              <a:solidFill>
                <a:srgbClr val="262626"/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002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61427" y="6492875"/>
            <a:ext cx="582574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67549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8298" y="2525383"/>
            <a:ext cx="7759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r>
              <a:rPr lang="en-US" sz="32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77109" y="2570743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67869" y="2527390"/>
            <a:ext cx="7759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r>
              <a:rPr lang="en-US" sz="32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6680" y="2572750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4303514" y="2779071"/>
            <a:ext cx="2007" cy="1059571"/>
          </a:xfrm>
          <a:prstGeom prst="curvedConnector3">
            <a:avLst>
              <a:gd name="adj1" fmla="val 120551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730" y="3707736"/>
            <a:ext cx="23231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prime?</a:t>
            </a:r>
          </a:p>
        </p:txBody>
      </p:sp>
    </p:spTree>
    <p:extLst>
      <p:ext uri="{BB962C8B-B14F-4D97-AF65-F5344CB8AC3E}">
        <p14:creationId xmlns:p14="http://schemas.microsoft.com/office/powerpoint/2010/main" val="73000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57699" y="1142840"/>
            <a:ext cx="7699614" cy="289830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699" y="4241247"/>
            <a:ext cx="7699614" cy="19845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9485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7807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977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6753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239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0713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2677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9659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620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9942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69485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7807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1977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6753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39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20713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92677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59659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1620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09942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9485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7807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1977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86753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4239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20713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2677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9659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31620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09942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9485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47807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1977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86753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4239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20713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492677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59659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31620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09942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57090" y="4457599"/>
            <a:ext cx="19844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“ food 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72220" y="5342945"/>
            <a:ext cx="25457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“ objects 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69104" y="3318663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 </a:t>
            </a:r>
            <a:r>
              <a:rPr lang="en-US" sz="2400" b="1" dirty="0" err="1" smtClean="0">
                <a:solidFill>
                  <a:srgbClr val="404040"/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7187" y="1244900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8519" y="2130820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0841" y="4615778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</p:spTree>
    <p:extLst>
      <p:ext uri="{BB962C8B-B14F-4D97-AF65-F5344CB8AC3E}">
        <p14:creationId xmlns:p14="http://schemas.microsoft.com/office/powerpoint/2010/main" val="143518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5351" y="6492875"/>
            <a:ext cx="71865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Test tasks</a:t>
            </a:r>
          </a:p>
        </p:txBody>
      </p:sp>
      <p:pic>
        <p:nvPicPr>
          <p:cNvPr id="9" name="Picture 8" descr="test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" y="1484914"/>
            <a:ext cx="2933702" cy="1943578"/>
          </a:xfrm>
          <a:prstGeom prst="rect">
            <a:avLst/>
          </a:prstGeom>
        </p:spPr>
      </p:pic>
      <p:pic>
        <p:nvPicPr>
          <p:cNvPr id="11" name="Picture 10" descr="test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21" y="1484914"/>
            <a:ext cx="2690073" cy="1943578"/>
          </a:xfrm>
          <a:prstGeom prst="rect">
            <a:avLst/>
          </a:prstGeom>
        </p:spPr>
      </p:pic>
      <p:pic>
        <p:nvPicPr>
          <p:cNvPr id="12" name="Picture 11" descr="test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60" y="1484915"/>
            <a:ext cx="2917191" cy="1943578"/>
          </a:xfrm>
          <a:prstGeom prst="rect">
            <a:avLst/>
          </a:prstGeom>
        </p:spPr>
      </p:pic>
      <p:pic>
        <p:nvPicPr>
          <p:cNvPr id="14" name="Picture 13" descr="test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05" y="3652663"/>
            <a:ext cx="2917189" cy="1943577"/>
          </a:xfrm>
          <a:prstGeom prst="rect">
            <a:avLst/>
          </a:prstGeom>
        </p:spPr>
      </p:pic>
      <p:pic>
        <p:nvPicPr>
          <p:cNvPr id="15" name="Picture 14" descr="test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57" y="3652663"/>
            <a:ext cx="2917189" cy="19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36691" y="6492875"/>
            <a:ext cx="7073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food</a:t>
            </a:r>
          </a:p>
        </p:txBody>
      </p:sp>
      <p:pic>
        <p:nvPicPr>
          <p:cNvPr id="4" name="Picture 3" descr="food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6" y="1198237"/>
            <a:ext cx="3085887" cy="2572858"/>
          </a:xfrm>
          <a:prstGeom prst="rect">
            <a:avLst/>
          </a:prstGeom>
        </p:spPr>
      </p:pic>
      <p:pic>
        <p:nvPicPr>
          <p:cNvPr id="5" name="Picture 4" descr="food_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/>
        </p:blipFill>
        <p:spPr>
          <a:xfrm>
            <a:off x="3093483" y="1243596"/>
            <a:ext cx="2891610" cy="2052115"/>
          </a:xfrm>
          <a:prstGeom prst="rect">
            <a:avLst/>
          </a:prstGeom>
        </p:spPr>
      </p:pic>
      <p:pic>
        <p:nvPicPr>
          <p:cNvPr id="6" name="Picture 5" descr="food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65" y="1243597"/>
            <a:ext cx="3085887" cy="2055972"/>
          </a:xfrm>
          <a:prstGeom prst="rect">
            <a:avLst/>
          </a:prstGeom>
        </p:spPr>
      </p:pic>
      <p:pic>
        <p:nvPicPr>
          <p:cNvPr id="7" name="Picture 6" descr="food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22" y="3920326"/>
            <a:ext cx="3085887" cy="2055972"/>
          </a:xfrm>
          <a:prstGeom prst="rect">
            <a:avLst/>
          </a:prstGeom>
        </p:spPr>
      </p:pic>
      <p:pic>
        <p:nvPicPr>
          <p:cNvPr id="8" name="Picture 7" descr="food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39" y="3920326"/>
            <a:ext cx="3085887" cy="20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5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bjects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71" y="1071866"/>
            <a:ext cx="3052652" cy="24802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6069" y="6492875"/>
            <a:ext cx="62793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Picture 2" descr="objects_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1" y="1062337"/>
            <a:ext cx="3407905" cy="2483511"/>
          </a:xfrm>
          <a:prstGeom prst="rect">
            <a:avLst/>
          </a:prstGeom>
        </p:spPr>
      </p:pic>
      <p:pic>
        <p:nvPicPr>
          <p:cNvPr id="6" name="Picture 5" descr="objects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89" y="1100233"/>
            <a:ext cx="3042756" cy="2445615"/>
          </a:xfrm>
          <a:prstGeom prst="rect">
            <a:avLst/>
          </a:prstGeom>
        </p:spPr>
      </p:pic>
      <p:pic>
        <p:nvPicPr>
          <p:cNvPr id="7" name="Picture 6" descr="objects_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61" y="3727292"/>
            <a:ext cx="3407905" cy="2270517"/>
          </a:xfrm>
          <a:prstGeom prst="rect">
            <a:avLst/>
          </a:prstGeom>
        </p:spPr>
      </p:pic>
      <p:pic>
        <p:nvPicPr>
          <p:cNvPr id="8" name="Picture 7" descr="objects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97" y="3727292"/>
            <a:ext cx="3407905" cy="2270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62820" y="267257"/>
            <a:ext cx="45110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objects</a:t>
            </a:r>
          </a:p>
        </p:txBody>
      </p:sp>
    </p:spTree>
    <p:extLst>
      <p:ext uri="{BB962C8B-B14F-4D97-AF65-F5344CB8AC3E}">
        <p14:creationId xmlns:p14="http://schemas.microsoft.com/office/powerpoint/2010/main" val="71257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41189" y="1156706"/>
            <a:ext cx="7416123" cy="222268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9108" y="1491362"/>
            <a:ext cx="692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The purpose of this study is to understand the visual perception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of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9267" y="2477894"/>
            <a:ext cx="4773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Food and Ingredients</a:t>
            </a:r>
          </a:p>
          <a:p>
            <a:endParaRPr 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176" y="3515470"/>
            <a:ext cx="7416123" cy="222268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4095" y="3850126"/>
            <a:ext cx="692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The purpose of this study is to understand the visual perception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of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1774" y="4813978"/>
            <a:ext cx="4158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Objects and Tools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  <a:p>
            <a:endParaRPr 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694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567" y="675497"/>
            <a:ext cx="85727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stronger than framing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94" y="1479998"/>
            <a:ext cx="4660022" cy="47432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69713" y="1823360"/>
            <a:ext cx="454432" cy="40778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6317" y="675497"/>
            <a:ext cx="81078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decay over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147"/>
          <a:stretch/>
        </p:blipFill>
        <p:spPr>
          <a:xfrm>
            <a:off x="2714944" y="1473076"/>
            <a:ext cx="3578555" cy="41413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50286" y="5276540"/>
            <a:ext cx="1421558" cy="675751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-1" t="7361" r="72995" b="34914"/>
          <a:stretch/>
        </p:blipFill>
        <p:spPr>
          <a:xfrm>
            <a:off x="1561383" y="1829191"/>
            <a:ext cx="1258430" cy="27379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69713" y="1858313"/>
            <a:ext cx="454432" cy="40778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6317" y="675497"/>
            <a:ext cx="81078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decay over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147"/>
          <a:stretch/>
        </p:blipFill>
        <p:spPr>
          <a:xfrm>
            <a:off x="2714944" y="1473076"/>
            <a:ext cx="3578555" cy="41413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50286" y="5276540"/>
            <a:ext cx="1421558" cy="675751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62505" y="3086070"/>
            <a:ext cx="2362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spontaneous re-priming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-1" t="7361" r="72995" b="34914"/>
          <a:stretch/>
        </p:blipFill>
        <p:spPr>
          <a:xfrm>
            <a:off x="1561383" y="1829191"/>
            <a:ext cx="1258430" cy="27379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69713" y="1846662"/>
            <a:ext cx="454432" cy="40778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7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61427" y="6492875"/>
            <a:ext cx="582574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78" y="1367287"/>
            <a:ext cx="4501836" cy="4667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0702" y="67549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</p:spTree>
    <p:extLst>
      <p:ext uri="{BB962C8B-B14F-4D97-AF65-F5344CB8AC3E}">
        <p14:creationId xmlns:p14="http://schemas.microsoft.com/office/powerpoint/2010/main" val="154336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human_computers_cut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11" b="100000" l="1496" r="98291">
                        <a14:foregroundMark x1="53419" y1="82917" x2="53419" y2="82917"/>
                        <a14:foregroundMark x1="48718" y1="77543" x2="48718" y2="77543"/>
                        <a14:foregroundMark x1="60470" y1="90211" x2="60470" y2="90211"/>
                        <a14:foregroundMark x1="39957" y1="82150" x2="39957" y2="82150"/>
                        <a14:foregroundMark x1="41667" y1="82534" x2="41667" y2="82534"/>
                        <a14:backgroundMark x1="87393" y1="90019" x2="87393" y2="90019"/>
                        <a14:backgroundMark x1="94658" y1="93666" x2="94658" y2="936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76" y="1604201"/>
            <a:ext cx="4391364" cy="4888674"/>
          </a:xfrm>
          <a:prstGeom prst="rect">
            <a:avLst/>
          </a:prstGeom>
        </p:spPr>
      </p:pic>
      <p:pic>
        <p:nvPicPr>
          <p:cNvPr id="8" name="Picture 7" descr="cp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4" y="2203711"/>
            <a:ext cx="4008871" cy="3500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0418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2626"/>
                </a:solidFill>
                <a:latin typeface="CMU Serif Roman"/>
                <a:cs typeface="CMU Serif Roman"/>
              </a:rPr>
              <a:t>CPU</a:t>
            </a:r>
            <a:endParaRPr lang="en-US" sz="2400" b="1" dirty="0">
              <a:solidFill>
                <a:srgbClr val="262626"/>
              </a:solidFill>
              <a:latin typeface="CMU Serif Roman"/>
              <a:cs typeface="CMU Serif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8569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2626"/>
                </a:solidFill>
                <a:latin typeface="CMU Serif Roman"/>
                <a:cs typeface="CMU Serif Roman"/>
              </a:rPr>
              <a:t>HPU</a:t>
            </a:r>
            <a:endParaRPr lang="en-US" sz="2400" b="1" dirty="0">
              <a:solidFill>
                <a:srgbClr val="262626"/>
              </a:solidFill>
              <a:latin typeface="CMU Serif Roman"/>
              <a:cs typeface="CMU Serif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7325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62626"/>
                </a:solidFill>
                <a:latin typeface="CMU Serif Roman"/>
                <a:cs typeface="CMU Serif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199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4776" y="437357"/>
            <a:ext cx="6486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direct focus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95" y="1022133"/>
            <a:ext cx="4491277" cy="54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4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48031" y="6492875"/>
            <a:ext cx="69597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3336" y="3121366"/>
            <a:ext cx="6486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7969" y="3587892"/>
            <a:ext cx="549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stronger than framing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7969" y="4158116"/>
            <a:ext cx="549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significant 5 tasks later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7969" y="4783335"/>
            <a:ext cx="549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spontaneous re-priming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7969" y="5457389"/>
            <a:ext cx="549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alter 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3336" y="652875"/>
            <a:ext cx="6486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Measuring priming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1663" y="1283203"/>
            <a:ext cx="708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classifier = difference detector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1663" y="1733723"/>
            <a:ext cx="708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application-</a:t>
            </a:r>
            <a:r>
              <a:rPr 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independant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1663" y="2269598"/>
            <a:ext cx="708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interpretation: max bias</a:t>
            </a:r>
          </a:p>
        </p:txBody>
      </p:sp>
    </p:spTree>
    <p:extLst>
      <p:ext uri="{BB962C8B-B14F-4D97-AF65-F5344CB8AC3E}">
        <p14:creationId xmlns:p14="http://schemas.microsoft.com/office/powerpoint/2010/main" val="35715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9351" y="6492875"/>
            <a:ext cx="614649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60" y="1922999"/>
            <a:ext cx="6223673" cy="954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436" y="3156944"/>
            <a:ext cx="5473700" cy="1117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4776" y="437357"/>
            <a:ext cx="6486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Jenson-Shannon Divergence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7790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7699" y="6492875"/>
            <a:ext cx="62630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09" y="349967"/>
            <a:ext cx="5024382" cy="59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89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94395" y="6492875"/>
            <a:ext cx="649606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2" y="1025279"/>
            <a:ext cx="8502478" cy="4881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914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743" y="6492875"/>
            <a:ext cx="661258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9" y="745659"/>
            <a:ext cx="8440416" cy="55924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0480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12831" y="6492875"/>
            <a:ext cx="73117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6" y="1013624"/>
            <a:ext cx="8574534" cy="4881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2777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1091" y="6492875"/>
            <a:ext cx="6729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3" y="897118"/>
            <a:ext cx="8560779" cy="54526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01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9351" y="6492875"/>
            <a:ext cx="614649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09" y="1071882"/>
            <a:ext cx="8548110" cy="4455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84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cp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4" y="2203711"/>
            <a:ext cx="4008871" cy="3500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0418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2626"/>
                </a:solidFill>
                <a:latin typeface="CMU Serif Roman"/>
                <a:cs typeface="CMU Serif Roman"/>
              </a:rPr>
              <a:t>CPU</a:t>
            </a:r>
            <a:endParaRPr lang="en-US" sz="2400" b="1" dirty="0">
              <a:solidFill>
                <a:srgbClr val="262626"/>
              </a:solidFill>
              <a:latin typeface="CMU Serif Roman"/>
              <a:cs typeface="CMU Serif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8569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62626"/>
                </a:solidFill>
                <a:latin typeface="CMU Serif Roman"/>
                <a:cs typeface="CMU Serif Roman"/>
              </a:rPr>
              <a:t>HPU</a:t>
            </a:r>
            <a:endParaRPr lang="en-US" sz="2400" b="1" dirty="0">
              <a:solidFill>
                <a:srgbClr val="262626"/>
              </a:solidFill>
              <a:latin typeface="CMU Serif Roman"/>
              <a:cs typeface="CMU Serif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7325" y="851564"/>
            <a:ext cx="10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62626"/>
                </a:solidFill>
                <a:latin typeface="CMU Serif Roman"/>
                <a:cs typeface="CMU Serif Roman"/>
              </a:rPr>
              <a:t>?</a:t>
            </a:r>
          </a:p>
        </p:txBody>
      </p:sp>
      <p:pic>
        <p:nvPicPr>
          <p:cNvPr id="14" name="Picture 13" descr="multi_di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81" y="2033093"/>
            <a:ext cx="3645004" cy="367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9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diverse_peo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33" y="662973"/>
            <a:ext cx="5661308" cy="52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mood_c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17" y="873198"/>
            <a:ext cx="7275444" cy="48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8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fmr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1519388" y="1106751"/>
            <a:ext cx="5878430" cy="4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tx1">
              <a:lumMod val="75000"/>
              <a:lumOff val="2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tx1">
                <a:lumMod val="75000"/>
                <a:lumOff val="25000"/>
              </a:schemeClr>
            </a:solidFill>
            <a:latin typeface="CMU Serif Roman"/>
            <a:cs typeface="CMU Serif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576</Words>
  <Application>Microsoft Macintosh PowerPoint</Application>
  <PresentationFormat>On-screen Show (4:3)</PresentationFormat>
  <Paragraphs>228</Paragraphs>
  <Slides>58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networkdynamics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Newell</dc:creator>
  <cp:lastModifiedBy>Edward Newell</cp:lastModifiedBy>
  <cp:revision>49</cp:revision>
  <dcterms:created xsi:type="dcterms:W3CDTF">2014-10-23T03:06:07Z</dcterms:created>
  <dcterms:modified xsi:type="dcterms:W3CDTF">2014-10-31T19:33:43Z</dcterms:modified>
</cp:coreProperties>
</file>